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13"/>
  </p:notesMasterIdLst>
  <p:sldIdLst>
    <p:sldId id="256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8"/>
    <p:restoredTop sz="96327"/>
  </p:normalViewPr>
  <p:slideViewPr>
    <p:cSldViewPr>
      <p:cViewPr varScale="1">
        <p:scale>
          <a:sx n="117" d="100"/>
          <a:sy n="117" d="100"/>
        </p:scale>
        <p:origin x="816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C50C-F46C-8A4B-8A41-6A6FBB958D92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D443-CBAC-934A-8506-FB4DF260D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12AC8C20-581D-5971-FB73-4871916BD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4"/>
          <a:stretch/>
        </p:blipFill>
        <p:spPr>
          <a:xfrm>
            <a:off x="485" y="112948"/>
            <a:ext cx="9143516" cy="520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2" name="Picture 11" descr="cu white lrg.psd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3871581" y="-117766"/>
            <a:ext cx="1370059" cy="39183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8678863" cy="299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5750" y="800100"/>
            <a:ext cx="8677656" cy="5143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6D217F-405D-D842-BCF8-605A468DB0E6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C88FCF1F-2A07-B442-9D02-E6E2CE89B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7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92899" y="2908169"/>
            <a:ext cx="8558213" cy="20871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20"/>
            <a:ext cx="6554707" cy="646331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05" y="1143000"/>
            <a:ext cx="8534400" cy="1657350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78D9ACAA-FDE2-2E47-B810-92F2D7384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800605" y="1085850"/>
            <a:ext cx="4050507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18"/>
            <a:ext cx="6554707" cy="45258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10" y="1085850"/>
            <a:ext cx="4358795" cy="365760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DE780E24-C73F-2641-BCA8-7EB5A5CFB8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1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69785"/>
            <a:ext cx="9144000" cy="4039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838200" y="1253018"/>
            <a:ext cx="7467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4484C72-ACA8-0D4F-B547-E196BF6EA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park with trees&#10;&#10;Description automatically generated">
            <a:extLst>
              <a:ext uri="{FF2B5EF4-FFF2-40B4-BE49-F238E27FC236}">
                <a16:creationId xmlns:a16="http://schemas.microsoft.com/office/drawing/2014/main" id="{24E1845B-C352-E689-DF42-663084CC06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4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4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tree with yellow leaves seen through a window&#10;&#10;Description automatically generated">
            <a:extLst>
              <a:ext uri="{FF2B5EF4-FFF2-40B4-BE49-F238E27FC236}">
                <a16:creationId xmlns:a16="http://schemas.microsoft.com/office/drawing/2014/main" id="{FB3A5A08-1C84-3A96-BC95-0D22F51B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b="5111"/>
          <a:stretch/>
        </p:blipFill>
        <p:spPr>
          <a:xfrm>
            <a:off x="-1" y="102392"/>
            <a:ext cx="9124491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4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ck tower with a building in the background&#10;&#10;Description automatically generated">
            <a:extLst>
              <a:ext uri="{FF2B5EF4-FFF2-40B4-BE49-F238E27FC236}">
                <a16:creationId xmlns:a16="http://schemas.microsoft.com/office/drawing/2014/main" id="{56C67B0F-F75D-50FF-441E-6AA05B0C9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44"/>
            <a:ext cx="9144000" cy="51308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1833D975-7B22-4E40-AE6D-467998510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25A76E2-9570-0E41-99BE-143060C302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5EC99D-D93D-F247-AB06-8EAA0780C5E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&#10;&#10;Description automatically generated">
            <a:extLst>
              <a:ext uri="{FF2B5EF4-FFF2-40B4-BE49-F238E27FC236}">
                <a16:creationId xmlns:a16="http://schemas.microsoft.com/office/drawing/2014/main" id="{C9A7AFB8-4B14-65EF-7CED-CE846BA05C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"/>
          <a:stretch/>
        </p:blipFill>
        <p:spPr>
          <a:xfrm>
            <a:off x="1171" y="102392"/>
            <a:ext cx="9153905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E419631-6A90-1D4B-9AC3-E03C8AA8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F398FED1-7045-FB49-9E7A-73D72B791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F0080C-2D86-EE4D-9499-8C7E75FAA76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erial view of a park with trees and grass&#10;&#10;Description automatically generated">
            <a:extLst>
              <a:ext uri="{FF2B5EF4-FFF2-40B4-BE49-F238E27FC236}">
                <a16:creationId xmlns:a16="http://schemas.microsoft.com/office/drawing/2014/main" id="{C7A2B48C-2561-1622-E28B-6DAD7E5AC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"/>
          <a:stretch/>
        </p:blipFill>
        <p:spPr>
          <a:xfrm>
            <a:off x="0" y="154726"/>
            <a:ext cx="9144000" cy="5160224"/>
          </a:xfrm>
          <a:prstGeom prst="rect">
            <a:avLst/>
          </a:prstGeom>
        </p:spPr>
      </p:pic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1CEC147-BD7A-7C42-9C10-F5DEFA5BA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8">
            <a:extLst>
              <a:ext uri="{FF2B5EF4-FFF2-40B4-BE49-F238E27FC236}">
                <a16:creationId xmlns:a16="http://schemas.microsoft.com/office/drawing/2014/main" id="{DC0A9285-546C-824E-BB82-80DD4A7E5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E4BB0DCA-7A92-6B40-8BBB-8F95D90EFE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1DC78-2376-0349-8F5F-611A76241AF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on grass in front of a building&#10;&#10;Description automatically generated">
            <a:extLst>
              <a:ext uri="{FF2B5EF4-FFF2-40B4-BE49-F238E27FC236}">
                <a16:creationId xmlns:a16="http://schemas.microsoft.com/office/drawing/2014/main" id="{8CF354B8-A715-BA3A-3206-5BFCC9C2D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137025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under a tree with the sun shining through&#10;&#10;Description automatically generated">
            <a:extLst>
              <a:ext uri="{FF2B5EF4-FFF2-40B4-BE49-F238E27FC236}">
                <a16:creationId xmlns:a16="http://schemas.microsoft.com/office/drawing/2014/main" id="{9990F577-239D-A67D-3E64-F8F1F2A11E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5330"/>
          <a:stretch/>
        </p:blipFill>
        <p:spPr>
          <a:xfrm>
            <a:off x="-31898" y="102392"/>
            <a:ext cx="9175898" cy="559355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0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28801"/>
            <a:ext cx="9144000" cy="1804988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0" y="1371600"/>
            <a:ext cx="9144000" cy="457200"/>
          </a:xfrm>
        </p:spPr>
        <p:txBody>
          <a:bodyPr>
            <a:normAutofit/>
          </a:bodyPr>
          <a:lstStyle>
            <a:lvl1pPr>
              <a:defRPr sz="2800" b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2F0129F0-F30E-CA46-95D8-485C2699B0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A90F953-0249-5D43-BD33-B0BA15959AE8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itting on grass in a park&#10;&#10;Description automatically generated">
            <a:extLst>
              <a:ext uri="{FF2B5EF4-FFF2-40B4-BE49-F238E27FC236}">
                <a16:creationId xmlns:a16="http://schemas.microsoft.com/office/drawing/2014/main" id="{58DA48D8-96A5-1D80-7382-6101C262E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8" b="8820"/>
          <a:stretch/>
        </p:blipFill>
        <p:spPr>
          <a:xfrm>
            <a:off x="-2" y="2571749"/>
            <a:ext cx="9143999" cy="2552700"/>
          </a:xfrm>
          <a:prstGeom prst="rect">
            <a:avLst/>
          </a:prstGeom>
        </p:spPr>
      </p:pic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66A8AAA4-1989-724F-95DE-DE37D4FCC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0A83950-FFBA-554A-B588-D6A580D0D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0048BE-D63D-3C4B-B69F-DEEA9A7291A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walking on a sidewalk&#10;&#10;Description automatically generated">
            <a:extLst>
              <a:ext uri="{FF2B5EF4-FFF2-40B4-BE49-F238E27FC236}">
                <a16:creationId xmlns:a16="http://schemas.microsoft.com/office/drawing/2014/main" id="{853E2CD0-60A3-6B60-D536-181ED35AB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0" b="13790"/>
          <a:stretch/>
        </p:blipFill>
        <p:spPr>
          <a:xfrm>
            <a:off x="10799" y="2571750"/>
            <a:ext cx="9143999" cy="25717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3992565B-390F-0E49-BEBB-FCFB7B0F9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EBA6B5-B8A6-AA4A-8C89-E307EC9BBF7B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oup of people walking in a park&#10;&#10;Description automatically generated">
            <a:extLst>
              <a:ext uri="{FF2B5EF4-FFF2-40B4-BE49-F238E27FC236}">
                <a16:creationId xmlns:a16="http://schemas.microsoft.com/office/drawing/2014/main" id="{F149D0C8-35EF-404B-1BAE-599A244E1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8735" r="-289" b="31017"/>
          <a:stretch/>
        </p:blipFill>
        <p:spPr>
          <a:xfrm>
            <a:off x="18923" y="2514600"/>
            <a:ext cx="915156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7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 with a waterfall&#10;&#10;Description automatically generated">
            <a:extLst>
              <a:ext uri="{FF2B5EF4-FFF2-40B4-BE49-F238E27FC236}">
                <a16:creationId xmlns:a16="http://schemas.microsoft.com/office/drawing/2014/main" id="{1C9F6C5B-9B09-2C3E-AF70-5CEFB8BA39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 b="43844"/>
          <a:stretch/>
        </p:blipFill>
        <p:spPr>
          <a:xfrm>
            <a:off x="0" y="2571748"/>
            <a:ext cx="9168950" cy="257175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ee branch with leaves on it&#10;&#10;Description automatically generated">
            <a:extLst>
              <a:ext uri="{FF2B5EF4-FFF2-40B4-BE49-F238E27FC236}">
                <a16:creationId xmlns:a16="http://schemas.microsoft.com/office/drawing/2014/main" id="{DDE6D0E6-680B-5CBC-E3D0-1CDB85119C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5" b="21715"/>
          <a:stretch/>
        </p:blipFill>
        <p:spPr>
          <a:xfrm>
            <a:off x="0" y="2571749"/>
            <a:ext cx="9144000" cy="274320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05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71" r:id="rId3"/>
    <p:sldLayoutId id="2147483673" r:id="rId4"/>
    <p:sldLayoutId id="2147483651" r:id="rId5"/>
    <p:sldLayoutId id="2147483660" r:id="rId6"/>
    <p:sldLayoutId id="2147483670" r:id="rId7"/>
    <p:sldLayoutId id="2147483664" r:id="rId8"/>
    <p:sldLayoutId id="2147483674" r:id="rId9"/>
    <p:sldLayoutId id="2147483650" r:id="rId10"/>
    <p:sldLayoutId id="2147483661" r:id="rId11"/>
    <p:sldLayoutId id="2147483665" r:id="rId12"/>
    <p:sldLayoutId id="2147483657" r:id="rId13"/>
    <p:sldLayoutId id="2147483666" r:id="rId14"/>
    <p:sldLayoutId id="2147483675" r:id="rId15"/>
    <p:sldLayoutId id="2147483667" r:id="rId16"/>
    <p:sldLayoutId id="21474836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377" rtl="0" eaLnBrk="1" latinLnBrk="0" hangingPunct="1">
        <a:spcBef>
          <a:spcPct val="0"/>
        </a:spcBef>
        <a:buNone/>
        <a:defRPr sz="2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93BA-49AE-C3B9-B4BC-EA3E247D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72" y="2114550"/>
            <a:ext cx="7849128" cy="82953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with Processes and Monitors in Mesa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909C4-1711-1031-A7E7-92E2820782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Yen-Hsing Li</a:t>
            </a:r>
          </a:p>
        </p:txBody>
      </p:sp>
    </p:spTree>
    <p:extLst>
      <p:ext uri="{BB962C8B-B14F-4D97-AF65-F5344CB8AC3E}">
        <p14:creationId xmlns:p14="http://schemas.microsoft.com/office/powerpoint/2010/main" val="11135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Motivation</a:t>
            </a:r>
          </a:p>
          <a:p>
            <a:pPr lvl="1"/>
            <a:r>
              <a:rPr lang="en-US" sz="2000" dirty="0"/>
              <a:t>Heavy users of concurrency used in Pilot OS(written in Mesa language).</a:t>
            </a:r>
          </a:p>
          <a:p>
            <a:pPr lvl="1"/>
            <a:r>
              <a:rPr lang="en-US" sz="2000" dirty="0"/>
              <a:t>Develop a model for controlling concurrency using monitor for:</a:t>
            </a:r>
          </a:p>
          <a:p>
            <a:pPr lvl="2"/>
            <a:r>
              <a:rPr lang="en-US" sz="1600" dirty="0"/>
              <a:t>Local concurrent programming</a:t>
            </a:r>
          </a:p>
          <a:p>
            <a:pPr lvl="2"/>
            <a:r>
              <a:rPr lang="en-US" sz="1600" dirty="0"/>
              <a:t>Global resource sharing</a:t>
            </a:r>
          </a:p>
          <a:p>
            <a:pPr lvl="2"/>
            <a:r>
              <a:rPr lang="en-US" sz="1600" dirty="0"/>
              <a:t>Replace use of interrupts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6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Program structure: How should programs be designed when monitors are used?</a:t>
            </a:r>
          </a:p>
          <a:p>
            <a:r>
              <a:rPr lang="en-US" sz="1600" dirty="0"/>
              <a:t>Creating processes: Previous work assumed a fixed amount of concurrency</a:t>
            </a:r>
          </a:p>
          <a:p>
            <a:r>
              <a:rPr lang="en-US" sz="1600" dirty="0"/>
              <a:t>Creating monitors: Fixed number of monitors is unacceptable</a:t>
            </a:r>
          </a:p>
          <a:p>
            <a:r>
              <a:rPr lang="en-US" sz="1600" dirty="0"/>
              <a:t>The consequence of wait call in a nested monitor call is not clear</a:t>
            </a:r>
          </a:p>
          <a:p>
            <a:r>
              <a:rPr lang="en-US" sz="1600" dirty="0"/>
              <a:t>Exceptions: How should the system handle exceptions when monitors are used?</a:t>
            </a:r>
          </a:p>
          <a:p>
            <a:r>
              <a:rPr lang="en-US" sz="1600" dirty="0"/>
              <a:t>Scheduling: How should monitors interact with process scheduling?</a:t>
            </a:r>
          </a:p>
          <a:p>
            <a:r>
              <a:rPr lang="en-US" sz="1600" dirty="0"/>
              <a:t>Input-output: Previous framework of monitors and condition variables didn’t work out.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89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They also consider other possibilities rather than monitor</a:t>
            </a:r>
          </a:p>
          <a:p>
            <a:pPr lvl="1"/>
            <a:r>
              <a:rPr lang="en-US" sz="1600" dirty="0"/>
              <a:t>Message passing</a:t>
            </a:r>
          </a:p>
          <a:p>
            <a:pPr lvl="2"/>
            <a:r>
              <a:rPr lang="en-US" sz="1200" dirty="0"/>
              <a:t>Will need more work compared to use a monitor scheme</a:t>
            </a:r>
          </a:p>
          <a:p>
            <a:pPr lvl="1"/>
            <a:r>
              <a:rPr lang="en-US" sz="1600" dirty="0"/>
              <a:t>Shared memory</a:t>
            </a:r>
          </a:p>
          <a:p>
            <a:pPr lvl="2"/>
            <a:r>
              <a:rPr lang="en-US" sz="1200" dirty="0"/>
              <a:t>It would not work on multiple processors</a:t>
            </a:r>
          </a:p>
          <a:p>
            <a:pPr lvl="2"/>
            <a:r>
              <a:rPr lang="en-US" sz="1200" dirty="0"/>
              <a:t>A separate mutex mechanism is needed</a:t>
            </a:r>
          </a:p>
          <a:p>
            <a:pPr lvl="2"/>
            <a:r>
              <a:rPr lang="en-US" sz="1200" dirty="0"/>
              <a:t>The restrictions for the use of non-preemption as mutex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Opportunities</a:t>
            </a:r>
          </a:p>
        </p:txBody>
      </p:sp>
    </p:spTree>
    <p:extLst>
      <p:ext uri="{BB962C8B-B14F-4D97-AF65-F5344CB8AC3E}">
        <p14:creationId xmlns:p14="http://schemas.microsoft.com/office/powerpoint/2010/main" val="321257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Process creation in Mesa: Any procedure call can be prefixed by ‘fork’</a:t>
            </a:r>
          </a:p>
          <a:p>
            <a:pPr lvl="1"/>
            <a:r>
              <a:rPr lang="en-US" sz="1600" dirty="0"/>
              <a:t>For example, </a:t>
            </a:r>
            <a:r>
              <a:rPr lang="en-US" sz="1600" dirty="0" err="1"/>
              <a:t>ReadLine</a:t>
            </a:r>
            <a:r>
              <a:rPr lang="en-US" sz="1600" dirty="0"/>
              <a:t>(terminal) -&gt; fork </a:t>
            </a:r>
            <a:r>
              <a:rPr lang="en-US" sz="1600" dirty="0" err="1"/>
              <a:t>ReadLine</a:t>
            </a:r>
            <a:r>
              <a:rPr lang="en-US" sz="1600" dirty="0"/>
              <a:t>(terminal)</a:t>
            </a:r>
          </a:p>
          <a:p>
            <a:pPr marL="342897" indent="-285750"/>
            <a:r>
              <a:rPr lang="en-US" sz="2000" dirty="0"/>
              <a:t>Processes in Mesa are treated exactly like any other value: they can be passed as arguments, assigned to variables, etc.</a:t>
            </a:r>
          </a:p>
          <a:p>
            <a:pPr marL="342897" indent="-285750"/>
            <a:endParaRPr lang="en-US" sz="1600" dirty="0"/>
          </a:p>
          <a:p>
            <a:pPr marL="342897" indent="-28575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Processes in Mesa</a:t>
            </a:r>
          </a:p>
        </p:txBody>
      </p:sp>
    </p:spTree>
    <p:extLst>
      <p:ext uri="{BB962C8B-B14F-4D97-AF65-F5344CB8AC3E}">
        <p14:creationId xmlns:p14="http://schemas.microsoft.com/office/powerpoint/2010/main" val="3857657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The data is protected by the monitor, two methods to access the data:</a:t>
            </a:r>
          </a:p>
          <a:p>
            <a:pPr marL="742938" lvl="1" indent="-285750"/>
            <a:r>
              <a:rPr lang="en-US" sz="1600" dirty="0"/>
              <a:t>Entry procedures: Processes can only perform operation for data from calling it.</a:t>
            </a:r>
          </a:p>
          <a:p>
            <a:pPr marL="742938" lvl="1" indent="-285750"/>
            <a:r>
              <a:rPr lang="en-US" sz="1600" dirty="0"/>
              <a:t>Internal procedures : Can only call from monitor procedures.</a:t>
            </a:r>
          </a:p>
          <a:p>
            <a:pPr marL="342897" indent="-285750"/>
            <a:r>
              <a:rPr lang="en-US" sz="2000" dirty="0"/>
              <a:t>Only one process can be inside monitor and access the shared data.</a:t>
            </a:r>
          </a:p>
          <a:p>
            <a:pPr marL="342897" indent="-285750"/>
            <a:r>
              <a:rPr lang="en-US" sz="2000" dirty="0"/>
              <a:t>If a random order of calling entry procedures is not acceptable, other provisions must be made in the program outside the monitor.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Monitors</a:t>
            </a:r>
          </a:p>
        </p:txBody>
      </p:sp>
    </p:spTree>
    <p:extLst>
      <p:ext uri="{BB962C8B-B14F-4D97-AF65-F5344CB8AC3E}">
        <p14:creationId xmlns:p14="http://schemas.microsoft.com/office/powerpoint/2010/main" val="697519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Monitor modules:</a:t>
            </a:r>
          </a:p>
          <a:p>
            <a:pPr marL="742938" lvl="1" indent="-285750"/>
            <a:r>
              <a:rPr lang="en-US" sz="1600" dirty="0"/>
              <a:t>Three kinds of procedure: entry(public), internal (private), and external (non-monitor procedures)</a:t>
            </a:r>
          </a:p>
          <a:p>
            <a:pPr marL="742938" lvl="1" indent="-285750"/>
            <a:r>
              <a:rPr lang="en-US" sz="1600" dirty="0"/>
              <a:t>Shared data should be accessed through entry procedures</a:t>
            </a:r>
          </a:p>
          <a:p>
            <a:pPr marL="342897" indent="-285750"/>
            <a:r>
              <a:rPr lang="en-US" sz="1600" dirty="0"/>
              <a:t>Condition variable: wait, notify</a:t>
            </a:r>
          </a:p>
          <a:p>
            <a:pPr marL="342897" indent="-285750"/>
            <a:r>
              <a:rPr lang="en-US" sz="1600" dirty="0"/>
              <a:t>If the monitor calls some other procedure which is outside the monitor module, the lock is not released.</a:t>
            </a:r>
          </a:p>
          <a:p>
            <a:pPr marL="742938" lvl="1" indent="-285750"/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 module</a:t>
            </a:r>
          </a:p>
        </p:txBody>
      </p:sp>
    </p:spTree>
    <p:extLst>
      <p:ext uri="{BB962C8B-B14F-4D97-AF65-F5344CB8AC3E}">
        <p14:creationId xmlns:p14="http://schemas.microsoft.com/office/powerpoint/2010/main" val="1969304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There are three patterns of pairwise deadlock that can occur using monitors</a:t>
            </a:r>
          </a:p>
          <a:p>
            <a:pPr marL="742938" lvl="1" indent="-285750"/>
            <a:r>
              <a:rPr lang="en-US" sz="1600" dirty="0"/>
              <a:t>Two processes do a WAIT</a:t>
            </a:r>
          </a:p>
          <a:p>
            <a:pPr marL="742938" lvl="1" indent="-285750"/>
            <a:r>
              <a:rPr lang="en-US" sz="1600" dirty="0"/>
              <a:t>cyclic calling pattern between two monitors.(M calls N, each will wait)</a:t>
            </a:r>
          </a:p>
          <a:p>
            <a:pPr marL="742938" lvl="1" indent="-285750"/>
            <a:r>
              <a:rPr lang="en-US" sz="1600" dirty="0"/>
              <a:t>if M calls N, and N then waits for a condition which can only occur when another process enters N through M and makes the condition true.</a:t>
            </a:r>
          </a:p>
          <a:p>
            <a:pPr marL="342897" indent="-285750"/>
            <a:r>
              <a:rPr lang="en-US" sz="2000" dirty="0"/>
              <a:t>Monitor is a tool for synchronization and it is the programmer's responsibility to be careful not to cause deadlock.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 and Deadlock</a:t>
            </a:r>
          </a:p>
        </p:txBody>
      </p:sp>
    </p:spTree>
    <p:extLst>
      <p:ext uri="{BB962C8B-B14F-4D97-AF65-F5344CB8AC3E}">
        <p14:creationId xmlns:p14="http://schemas.microsoft.com/office/powerpoint/2010/main" val="703854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If Call chain: P1 -&gt; P2 -&gt; ... -&gt; Pm -&gt; </a:t>
            </a:r>
            <a:r>
              <a:rPr lang="en-US" sz="2000" dirty="0" err="1"/>
              <a:t>Pn</a:t>
            </a:r>
            <a:endParaRPr lang="en-US" sz="2000" dirty="0"/>
          </a:p>
          <a:p>
            <a:pPr marL="742938" lvl="1" indent="-285750"/>
            <a:r>
              <a:rPr lang="en-US" sz="1600" dirty="0"/>
              <a:t>	Pi is an entry (monitor) function</a:t>
            </a:r>
          </a:p>
          <a:p>
            <a:pPr marL="742938" lvl="1" indent="-285750"/>
            <a:r>
              <a:rPr lang="en-US" sz="1600" dirty="0"/>
              <a:t>	P1 handles exception generated by </a:t>
            </a:r>
            <a:r>
              <a:rPr lang="en-US" sz="1600" dirty="0" err="1"/>
              <a:t>Pn</a:t>
            </a:r>
            <a:endParaRPr lang="en-US" sz="1600" dirty="0"/>
          </a:p>
          <a:p>
            <a:pPr marL="742938" lvl="1" indent="-285750"/>
            <a:r>
              <a:rPr lang="en-US" sz="1600" dirty="0"/>
              <a:t>	P1 should abandon the portion computation done in P2 ... </a:t>
            </a:r>
            <a:r>
              <a:rPr lang="en-US" sz="1600" dirty="0" err="1"/>
              <a:t>Pn</a:t>
            </a:r>
            <a:endParaRPr lang="en-US" sz="1600" dirty="0"/>
          </a:p>
          <a:p>
            <a:pPr marL="342897" indent="-285750"/>
            <a:r>
              <a:rPr lang="en-US" sz="2000" dirty="0"/>
              <a:t>How to release the monitor lock for Pi?</a:t>
            </a:r>
          </a:p>
          <a:p>
            <a:pPr marL="742938" lvl="1" indent="-285750"/>
            <a:r>
              <a:rPr lang="en-US" sz="1600" dirty="0"/>
              <a:t>	=&gt; call UNWIND method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Abandoning a Computation</a:t>
            </a:r>
          </a:p>
        </p:txBody>
      </p:sp>
    </p:spTree>
    <p:extLst>
      <p:ext uri="{BB962C8B-B14F-4D97-AF65-F5344CB8AC3E}">
        <p14:creationId xmlns:p14="http://schemas.microsoft.com/office/powerpoint/2010/main" val="2106475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nell-ppt-template-seasonal-Fall_2021A" id="{7A033860-1FDA-364D-8A15-9C65A5C9254A}" vid="{61E135B2-DD65-1242-ADD1-0CCF946B87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48E5D017E1E4BAC6C235E437E8B81" ma:contentTypeVersion="1" ma:contentTypeDescription="Create a new document." ma:contentTypeScope="" ma:versionID="3614ce1bb16ec63bf293f189bde7aefe">
  <xsd:schema xmlns:xsd="http://www.w3.org/2001/XMLSchema" xmlns:xs="http://www.w3.org/2001/XMLSchema" xmlns:p="http://schemas.microsoft.com/office/2006/metadata/properties" xmlns:ns3="e4c1ce05-e5f0-4c81-a246-c4d1ac965303" targetNamespace="http://schemas.microsoft.com/office/2006/metadata/properties" ma:root="true" ma:fieldsID="4f49565d3251dd9cea50611ca027943f" ns3:_="">
    <xsd:import namespace="e4c1ce05-e5f0-4c81-a246-c4d1ac965303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c1ce05-e5f0-4c81-a246-c4d1ac9653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4111076-6C93-404C-A722-C485E711B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c1ce05-e5f0-4c81-a246-c4d1ac965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769373-594B-497F-B29F-9AD96F02CA3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1781</TotalTime>
  <Words>506</Words>
  <Application>Microsoft Office PowerPoint</Application>
  <PresentationFormat>On-screen Show (16:9)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</vt:lpstr>
      <vt:lpstr>Times</vt:lpstr>
      <vt:lpstr>Times New Roman</vt:lpstr>
      <vt:lpstr>Office Theme</vt:lpstr>
      <vt:lpstr>Experience with Processes and Monitors in Mesa</vt:lpstr>
      <vt:lpstr>Introduction</vt:lpstr>
      <vt:lpstr>Problems</vt:lpstr>
      <vt:lpstr>Other Opportunities</vt:lpstr>
      <vt:lpstr>Processes in Mesa</vt:lpstr>
      <vt:lpstr>Monitors</vt:lpstr>
      <vt:lpstr>Monitor module</vt:lpstr>
      <vt:lpstr>Monitor and Deadlock</vt:lpstr>
      <vt:lpstr>Abandoning a Computation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Clive D. Howard</dc:creator>
  <cp:lastModifiedBy>Li Yen-Hsing</cp:lastModifiedBy>
  <cp:revision>7</cp:revision>
  <dcterms:created xsi:type="dcterms:W3CDTF">2022-08-29T18:08:16Z</dcterms:created>
  <dcterms:modified xsi:type="dcterms:W3CDTF">2023-11-28T20:55:05Z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0x010100E4E48E5D017E1E4BAC6C235E437E8B81</vt:lpwstr>
  </property>
</Properties>
</file>

<file path=docProps/thumbnail.jpeg>
</file>